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74" r:id="rId6"/>
    <p:sldId id="271" r:id="rId7"/>
    <p:sldId id="272" r:id="rId8"/>
    <p:sldId id="273" r:id="rId9"/>
    <p:sldId id="262" r:id="rId10"/>
    <p:sldId id="264" r:id="rId11"/>
    <p:sldId id="269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2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66D4C-1490-423B-AEC6-BD72FE507CB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C8D35-6104-450A-BED1-383E5EB5207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66D4C-1490-423B-AEC6-BD72FE507CB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C8D35-6104-450A-BED1-383E5EB520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66D4C-1490-423B-AEC6-BD72FE507CB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C8D35-6104-450A-BED1-383E5EB520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66D4C-1490-423B-AEC6-BD72FE507CB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C8D35-6104-450A-BED1-383E5EB5207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66D4C-1490-423B-AEC6-BD72FE507CB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C8D35-6104-450A-BED1-383E5EB520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66D4C-1490-423B-AEC6-BD72FE507CB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C8D35-6104-450A-BED1-383E5EB5207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66D4C-1490-423B-AEC6-BD72FE507CB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C8D35-6104-450A-BED1-383E5EB5207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66D4C-1490-423B-AEC6-BD72FE507CB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C8D35-6104-450A-BED1-383E5EB520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66D4C-1490-423B-AEC6-BD72FE507CB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C8D35-6104-450A-BED1-383E5EB520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66D4C-1490-423B-AEC6-BD72FE507CB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C8D35-6104-450A-BED1-383E5EB520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66D4C-1490-423B-AEC6-BD72FE507CB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C8D35-6104-450A-BED1-383E5EB5207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F666D4C-1490-423B-AEC6-BD72FE507CB5}" type="datetimeFigureOut">
              <a:rPr lang="ru-RU" smtClean="0"/>
              <a:t>01.04.2020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C8C8D35-6104-450A-BED1-383E5EB5207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9181528" y="4130861"/>
            <a:ext cx="5637010" cy="8821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9" y="476672"/>
            <a:ext cx="8496944" cy="6192688"/>
          </a:xfrm>
        </p:spPr>
        <p:txBody>
          <a:bodyPr/>
          <a:lstStyle/>
          <a:p>
            <a:pPr marL="639763" indent="76200"/>
            <a:r>
              <a:rPr lang="kk-KZ" sz="2400" dirty="0">
                <a:solidFill>
                  <a:schemeClr val="tx2"/>
                </a:solidFill>
              </a:rPr>
              <a:t> </a:t>
            </a:r>
            <a:r>
              <a:rPr lang="kk-KZ" sz="2400" dirty="0" smtClean="0">
                <a:solidFill>
                  <a:schemeClr val="tx2"/>
                </a:solidFill>
              </a:rPr>
              <a:t>            Түркістан  облысы   Келес  ауданы </a:t>
            </a:r>
            <a:br>
              <a:rPr lang="kk-KZ" sz="2400" dirty="0" smtClean="0">
                <a:solidFill>
                  <a:schemeClr val="tx2"/>
                </a:solidFill>
              </a:rPr>
            </a:br>
            <a:r>
              <a:rPr lang="kk-KZ" sz="2400" dirty="0" smtClean="0">
                <a:solidFill>
                  <a:schemeClr val="tx2"/>
                </a:solidFill>
              </a:rPr>
              <a:t>   №27 Н.Тілендиев атындағы жалпы орта  мектебі</a:t>
            </a:r>
            <a:r>
              <a:rPr lang="kk-KZ" sz="2000" dirty="0" smtClean="0"/>
              <a:t/>
            </a:r>
            <a:br>
              <a:rPr lang="kk-KZ" sz="2000" dirty="0" smtClean="0"/>
            </a:br>
            <a:r>
              <a:rPr lang="kk-KZ" sz="2000" dirty="0"/>
              <a:t/>
            </a:r>
            <a:br>
              <a:rPr lang="kk-KZ" sz="2000" dirty="0"/>
            </a:br>
            <a:r>
              <a:rPr lang="kk-KZ" sz="2000" dirty="0" smtClean="0"/>
              <a:t/>
            </a:r>
            <a:br>
              <a:rPr lang="kk-KZ" sz="2000" dirty="0" smtClean="0"/>
            </a:br>
            <a:r>
              <a:rPr lang="kk-KZ" sz="2000" dirty="0"/>
              <a:t/>
            </a:r>
            <a:br>
              <a:rPr lang="kk-KZ" sz="2000" dirty="0"/>
            </a:br>
            <a:r>
              <a:rPr lang="kk-KZ" sz="2000" dirty="0" smtClean="0"/>
              <a:t>  </a:t>
            </a:r>
            <a:br>
              <a:rPr lang="kk-KZ" sz="2000" dirty="0" smtClean="0"/>
            </a:br>
            <a:r>
              <a:rPr lang="kk-KZ" sz="2000" dirty="0"/>
              <a:t/>
            </a:r>
            <a:br>
              <a:rPr lang="kk-KZ" sz="2000" dirty="0"/>
            </a:br>
            <a:r>
              <a:rPr lang="kk-KZ" sz="4400" dirty="0" smtClean="0">
                <a:solidFill>
                  <a:srgbClr val="FF0000"/>
                </a:solidFill>
              </a:rPr>
              <a:t>Тақырыбы: Етістіктің</a:t>
            </a:r>
            <a:br>
              <a:rPr lang="kk-KZ" sz="4400" dirty="0" smtClean="0">
                <a:solidFill>
                  <a:srgbClr val="FF0000"/>
                </a:solidFill>
              </a:rPr>
            </a:br>
            <a:r>
              <a:rPr lang="kk-KZ" sz="4400" dirty="0">
                <a:solidFill>
                  <a:srgbClr val="FF0000"/>
                </a:solidFill>
              </a:rPr>
              <a:t> </a:t>
            </a:r>
            <a:r>
              <a:rPr lang="kk-KZ" sz="4400" dirty="0" smtClean="0">
                <a:solidFill>
                  <a:srgbClr val="FF0000"/>
                </a:solidFill>
              </a:rPr>
              <a:t>          шақтары</a:t>
            </a:r>
            <a:r>
              <a:rPr lang="kk-KZ" sz="2000" dirty="0" smtClean="0"/>
              <a:t/>
            </a:r>
            <a:br>
              <a:rPr lang="kk-KZ" sz="2000" dirty="0" smtClean="0"/>
            </a:br>
            <a:r>
              <a:rPr lang="kk-KZ" sz="2000" dirty="0"/>
              <a:t/>
            </a:r>
            <a:br>
              <a:rPr lang="kk-KZ" sz="2000" dirty="0"/>
            </a:br>
            <a:r>
              <a:rPr lang="kk-KZ" sz="2000" dirty="0" smtClean="0"/>
              <a:t/>
            </a:r>
            <a:br>
              <a:rPr lang="kk-KZ" sz="2000" dirty="0" smtClean="0"/>
            </a:br>
            <a:r>
              <a:rPr lang="kk-KZ" sz="2000" dirty="0" smtClean="0"/>
              <a:t/>
            </a:r>
            <a:br>
              <a:rPr lang="kk-KZ" sz="2000" dirty="0" smtClean="0"/>
            </a:br>
            <a:r>
              <a:rPr lang="kk-KZ" sz="2000" dirty="0" smtClean="0"/>
              <a:t>                                                                       </a:t>
            </a:r>
            <a:br>
              <a:rPr lang="kk-KZ" sz="2000" dirty="0" smtClean="0"/>
            </a:br>
            <a:r>
              <a:rPr lang="kk-KZ" sz="2800" dirty="0" smtClean="0">
                <a:solidFill>
                  <a:schemeClr val="tx2"/>
                </a:solidFill>
              </a:rPr>
              <a:t>Пәні; Қазақ тілі.                                   </a:t>
            </a:r>
            <a:br>
              <a:rPr lang="kk-KZ" sz="2800" dirty="0" smtClean="0">
                <a:solidFill>
                  <a:schemeClr val="tx2"/>
                </a:solidFill>
              </a:rPr>
            </a:br>
            <a:r>
              <a:rPr lang="kk-KZ" sz="2800" dirty="0" smtClean="0">
                <a:solidFill>
                  <a:schemeClr val="tx2"/>
                </a:solidFill>
              </a:rPr>
              <a:t>Сыныбы:  4 «Ә»                                   </a:t>
            </a:r>
            <a:br>
              <a:rPr lang="kk-KZ" sz="2800" dirty="0" smtClean="0">
                <a:solidFill>
                  <a:schemeClr val="tx2"/>
                </a:solidFill>
              </a:rPr>
            </a:br>
            <a:r>
              <a:rPr lang="kk-KZ" sz="2800" dirty="0" smtClean="0">
                <a:solidFill>
                  <a:schemeClr val="tx2"/>
                </a:solidFill>
              </a:rPr>
              <a:t>Мұғалімі :  Асанбаева Ж.Ж.           </a:t>
            </a:r>
            <a:r>
              <a:rPr lang="kk-KZ" sz="2000" dirty="0" smtClean="0"/>
              <a:t/>
            </a:r>
            <a:br>
              <a:rPr lang="kk-KZ" sz="2000" dirty="0" smtClean="0"/>
            </a:br>
            <a:r>
              <a:rPr lang="kk-KZ" sz="2000" dirty="0"/>
              <a:t/>
            </a:r>
            <a:br>
              <a:rPr lang="kk-KZ" sz="2000" dirty="0"/>
            </a:br>
            <a:r>
              <a:rPr lang="kk-KZ" sz="2000" dirty="0" smtClean="0"/>
              <a:t/>
            </a:r>
            <a:br>
              <a:rPr lang="kk-KZ" sz="2000" dirty="0" smtClean="0"/>
            </a:br>
            <a:r>
              <a:rPr lang="kk-KZ" sz="2000" dirty="0"/>
              <a:t/>
            </a:r>
            <a:br>
              <a:rPr lang="kk-KZ" sz="2000" dirty="0"/>
            </a:br>
            <a:r>
              <a:rPr lang="kk-KZ" sz="2000" dirty="0" smtClean="0"/>
              <a:t/>
            </a:r>
            <a:br>
              <a:rPr lang="kk-KZ" sz="2000" dirty="0" smtClean="0"/>
            </a:br>
            <a:r>
              <a:rPr lang="kk-KZ" sz="2000" dirty="0"/>
              <a:t/>
            </a:r>
            <a:br>
              <a:rPr lang="kk-KZ" sz="2000" dirty="0"/>
            </a:br>
            <a:r>
              <a:rPr lang="kk-KZ" sz="2000" dirty="0" smtClean="0"/>
              <a:t>                           </a:t>
            </a:r>
            <a:br>
              <a:rPr lang="kk-KZ" sz="2000" dirty="0" smtClean="0"/>
            </a:br>
            <a:endParaRPr lang="ru-RU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645024"/>
            <a:ext cx="295312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832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9553" y="548680"/>
            <a:ext cx="8064896" cy="5760640"/>
          </a:xfrm>
        </p:spPr>
        <p:txBody>
          <a:bodyPr/>
          <a:lstStyle/>
          <a:p>
            <a:r>
              <a:rPr lang="ru-RU" sz="4000" dirty="0" smtClean="0"/>
              <a:t>   </a:t>
            </a:r>
            <a:r>
              <a:rPr lang="ru-RU" sz="4000" dirty="0" err="1" smtClean="0">
                <a:solidFill>
                  <a:srgbClr val="FF0000"/>
                </a:solidFill>
              </a:rPr>
              <a:t>Қорытынды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err="1" smtClean="0">
                <a:solidFill>
                  <a:srgbClr val="FF0000"/>
                </a:solidFill>
              </a:rPr>
              <a:t>Үйге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dirty="0" err="1" smtClean="0">
                <a:solidFill>
                  <a:srgbClr val="FF0000"/>
                </a:solidFill>
              </a:rPr>
              <a:t>тапсырма</a:t>
            </a:r>
            <a:r>
              <a:rPr lang="ru-RU" sz="3600" dirty="0" smtClean="0">
                <a:solidFill>
                  <a:srgbClr val="FF0000"/>
                </a:solidFill>
              </a:rPr>
              <a:t>: </a:t>
            </a:r>
            <a:r>
              <a:rPr lang="ru-RU" sz="4800" dirty="0" smtClean="0">
                <a:solidFill>
                  <a:schemeClr val="tx2"/>
                </a:solidFill>
              </a:rPr>
              <a:t>6-жаттығу</a:t>
            </a:r>
            <a:br>
              <a:rPr lang="ru-RU" sz="4800" dirty="0" smtClean="0">
                <a:solidFill>
                  <a:schemeClr val="tx2"/>
                </a:solidFill>
              </a:rPr>
            </a:br>
            <a:r>
              <a:rPr lang="ru-RU" sz="4800" dirty="0" err="1" smtClean="0">
                <a:solidFill>
                  <a:schemeClr val="tx2"/>
                </a:solidFill>
              </a:rPr>
              <a:t>Тірек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err="1" smtClean="0">
                <a:solidFill>
                  <a:schemeClr val="tx2"/>
                </a:solidFill>
              </a:rPr>
              <a:t>сөздерді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err="1" smtClean="0">
                <a:solidFill>
                  <a:schemeClr val="tx2"/>
                </a:solidFill>
              </a:rPr>
              <a:t>пайдаланып</a:t>
            </a:r>
            <a:r>
              <a:rPr lang="ru-RU" sz="4800" dirty="0" smtClean="0">
                <a:solidFill>
                  <a:schemeClr val="tx2"/>
                </a:solidFill>
              </a:rPr>
              <a:t>, «</a:t>
            </a:r>
            <a:r>
              <a:rPr lang="ru-RU" sz="4800" dirty="0" err="1" smtClean="0">
                <a:solidFill>
                  <a:schemeClr val="tx2"/>
                </a:solidFill>
              </a:rPr>
              <a:t>Қазақ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err="1" smtClean="0">
                <a:solidFill>
                  <a:schemeClr val="tx2"/>
                </a:solidFill>
              </a:rPr>
              <a:t>ғарышкерлері</a:t>
            </a:r>
            <a:r>
              <a:rPr lang="ru-RU" sz="4800" dirty="0" smtClean="0">
                <a:solidFill>
                  <a:schemeClr val="tx2"/>
                </a:solidFill>
              </a:rPr>
              <a:t>» </a:t>
            </a:r>
            <a:r>
              <a:rPr lang="ru-RU" sz="4800" dirty="0" err="1" smtClean="0">
                <a:solidFill>
                  <a:schemeClr val="tx2"/>
                </a:solidFill>
              </a:rPr>
              <a:t>тақырыбына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err="1" smtClean="0">
                <a:solidFill>
                  <a:schemeClr val="tx2"/>
                </a:solidFill>
              </a:rPr>
              <a:t>мақала</a:t>
            </a:r>
            <a:r>
              <a:rPr lang="ru-RU" sz="4800" dirty="0" smtClean="0">
                <a:solidFill>
                  <a:schemeClr val="tx2"/>
                </a:solidFill>
              </a:rPr>
              <a:t> </a:t>
            </a:r>
            <a:r>
              <a:rPr lang="ru-RU" sz="4800" dirty="0" err="1" smtClean="0">
                <a:solidFill>
                  <a:schemeClr val="tx2"/>
                </a:solidFill>
              </a:rPr>
              <a:t>жаз</a:t>
            </a:r>
            <a:r>
              <a:rPr lang="ru-RU" sz="4800" dirty="0" smtClean="0"/>
              <a:t>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5267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7544" y="476672"/>
            <a:ext cx="8352928" cy="5832648"/>
          </a:xfrm>
        </p:spPr>
        <p:txBody>
          <a:bodyPr/>
          <a:lstStyle/>
          <a:p>
            <a:r>
              <a:rPr lang="ru-RU" dirty="0" err="1">
                <a:solidFill>
                  <a:srgbClr val="FF0000"/>
                </a:solidFill>
              </a:rPr>
              <a:t>Кері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байланыс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8" y="1628800"/>
            <a:ext cx="7273925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933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692696"/>
            <a:ext cx="7642851" cy="5400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404664"/>
            <a:ext cx="8352929" cy="6048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988841"/>
            <a:ext cx="381642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517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8352928" cy="6048672"/>
          </a:xfrm>
          <a:ln>
            <a:solidFill>
              <a:schemeClr val="accent1"/>
            </a:solidFill>
          </a:ln>
        </p:spPr>
        <p:txBody>
          <a:bodyPr/>
          <a:lstStyle/>
          <a:p>
            <a:pPr marL="182880" indent="0">
              <a:buNone/>
            </a:pPr>
            <a:r>
              <a:rPr lang="kk-KZ" sz="3600" dirty="0" smtClean="0">
                <a:solidFill>
                  <a:srgbClr val="FF0000"/>
                </a:solidFill>
              </a:rPr>
              <a:t>Сабақтың мақсаты:</a:t>
            </a:r>
            <a:r>
              <a:rPr lang="kk-KZ" sz="3600" dirty="0" smtClean="0"/>
              <a:t/>
            </a:r>
            <a:br>
              <a:rPr lang="kk-KZ" sz="3600" dirty="0" smtClean="0"/>
            </a:br>
            <a:r>
              <a:rPr lang="ru-RU" sz="3600" dirty="0">
                <a:solidFill>
                  <a:srgbClr val="073E87"/>
                </a:solidFill>
              </a:rPr>
              <a:t>4.1.1.1 – </a:t>
            </a:r>
            <a:r>
              <a:rPr lang="ru-RU" sz="3600" dirty="0" err="1">
                <a:solidFill>
                  <a:srgbClr val="073E87"/>
                </a:solidFill>
              </a:rPr>
              <a:t>тыңдаған</a:t>
            </a:r>
            <a:r>
              <a:rPr lang="ru-RU" sz="3600" dirty="0">
                <a:solidFill>
                  <a:srgbClr val="073E87"/>
                </a:solidFill>
              </a:rPr>
              <a:t> материал </a:t>
            </a:r>
            <a:r>
              <a:rPr lang="ru-RU" sz="3600" dirty="0" err="1">
                <a:solidFill>
                  <a:srgbClr val="073E87"/>
                </a:solidFill>
              </a:rPr>
              <a:t>бойынша</a:t>
            </a:r>
            <a:r>
              <a:rPr lang="ru-RU" sz="3600" dirty="0">
                <a:solidFill>
                  <a:srgbClr val="073E87"/>
                </a:solidFill>
              </a:rPr>
              <a:t> </a:t>
            </a:r>
            <a:r>
              <a:rPr lang="ru-RU" sz="3600" dirty="0" err="1">
                <a:solidFill>
                  <a:srgbClr val="073E87"/>
                </a:solidFill>
              </a:rPr>
              <a:t>негізгі</a:t>
            </a:r>
            <a:r>
              <a:rPr lang="ru-RU" sz="3600" dirty="0">
                <a:solidFill>
                  <a:srgbClr val="073E87"/>
                </a:solidFill>
              </a:rPr>
              <a:t> </a:t>
            </a:r>
            <a:r>
              <a:rPr lang="ru-RU" sz="3600" dirty="0" err="1">
                <a:solidFill>
                  <a:srgbClr val="073E87"/>
                </a:solidFill>
              </a:rPr>
              <a:t>тұстарын</a:t>
            </a:r>
            <a:r>
              <a:rPr lang="ru-RU" sz="3600" dirty="0">
                <a:solidFill>
                  <a:srgbClr val="073E87"/>
                </a:solidFill>
              </a:rPr>
              <a:t> </a:t>
            </a:r>
            <a:r>
              <a:rPr lang="ru-RU" sz="3600" dirty="0" err="1">
                <a:solidFill>
                  <a:srgbClr val="073E87"/>
                </a:solidFill>
              </a:rPr>
              <a:t>белгілеп</a:t>
            </a:r>
            <a:r>
              <a:rPr lang="ru-RU" sz="3600" dirty="0">
                <a:solidFill>
                  <a:srgbClr val="073E87"/>
                </a:solidFill>
              </a:rPr>
              <a:t> </a:t>
            </a:r>
            <a:r>
              <a:rPr lang="ru-RU" sz="3600" dirty="0" err="1">
                <a:solidFill>
                  <a:srgbClr val="073E87"/>
                </a:solidFill>
              </a:rPr>
              <a:t>алу</a:t>
            </a:r>
            <a:r>
              <a:rPr lang="ru-RU" sz="3600" dirty="0">
                <a:solidFill>
                  <a:srgbClr val="073E87"/>
                </a:solidFill>
              </a:rPr>
              <a:t> ж</a:t>
            </a:r>
            <a:r>
              <a:rPr lang="en-US" sz="3600" dirty="0">
                <a:solidFill>
                  <a:srgbClr val="073E87"/>
                </a:solidFill>
              </a:rPr>
              <a:t>ə</a:t>
            </a:r>
            <a:r>
              <a:rPr lang="ru-RU" sz="3600" dirty="0">
                <a:solidFill>
                  <a:srgbClr val="073E87"/>
                </a:solidFill>
              </a:rPr>
              <a:t>не </a:t>
            </a:r>
            <a:r>
              <a:rPr lang="ru-RU" sz="3600" dirty="0" err="1">
                <a:solidFill>
                  <a:srgbClr val="073E87"/>
                </a:solidFill>
              </a:rPr>
              <a:t>солардың</a:t>
            </a:r>
            <a:r>
              <a:rPr lang="ru-RU" sz="3600" dirty="0">
                <a:solidFill>
                  <a:srgbClr val="073E87"/>
                </a:solidFill>
              </a:rPr>
              <a:t> </a:t>
            </a:r>
            <a:r>
              <a:rPr lang="ru-RU" sz="3600" dirty="0" err="1">
                <a:solidFill>
                  <a:srgbClr val="073E87"/>
                </a:solidFill>
              </a:rPr>
              <a:t>негізінде</a:t>
            </a:r>
            <a:r>
              <a:rPr lang="ru-RU" sz="3600" dirty="0">
                <a:solidFill>
                  <a:srgbClr val="073E87"/>
                </a:solidFill>
              </a:rPr>
              <a:t> м</a:t>
            </a:r>
            <a:r>
              <a:rPr lang="en-US" sz="3600" dirty="0">
                <a:solidFill>
                  <a:srgbClr val="073E87"/>
                </a:solidFill>
              </a:rPr>
              <a:t>ə</a:t>
            </a:r>
            <a:r>
              <a:rPr lang="ru-RU" sz="3600" dirty="0" err="1">
                <a:solidFill>
                  <a:srgbClr val="073E87"/>
                </a:solidFill>
              </a:rPr>
              <a:t>тіннің</a:t>
            </a:r>
            <a:r>
              <a:rPr lang="ru-RU" sz="3600" dirty="0">
                <a:solidFill>
                  <a:srgbClr val="073E87"/>
                </a:solidFill>
              </a:rPr>
              <a:t> </a:t>
            </a:r>
            <a:r>
              <a:rPr lang="ru-RU" sz="3600" dirty="0" err="1">
                <a:solidFill>
                  <a:srgbClr val="073E87"/>
                </a:solidFill>
              </a:rPr>
              <a:t>мазмұнын</a:t>
            </a:r>
            <a:r>
              <a:rPr lang="ru-RU" sz="3600" dirty="0">
                <a:solidFill>
                  <a:srgbClr val="073E87"/>
                </a:solidFill>
              </a:rPr>
              <a:t> </a:t>
            </a:r>
            <a:r>
              <a:rPr lang="ru-RU" sz="3600" dirty="0" err="1">
                <a:solidFill>
                  <a:srgbClr val="073E87"/>
                </a:solidFill>
              </a:rPr>
              <a:t>айту</a:t>
            </a:r>
            <a:r>
              <a:rPr lang="ru-RU" sz="3600" dirty="0">
                <a:solidFill>
                  <a:srgbClr val="073E87"/>
                </a:solidFill>
              </a:rPr>
              <a:t>.  </a:t>
            </a:r>
            <a:br>
              <a:rPr lang="ru-RU" sz="3600" dirty="0">
                <a:solidFill>
                  <a:srgbClr val="073E87"/>
                </a:solidFill>
              </a:rPr>
            </a:br>
            <a:r>
              <a:rPr lang="kk-KZ" sz="3600" dirty="0" smtClean="0">
                <a:solidFill>
                  <a:schemeClr val="tx2"/>
                </a:solidFill>
                <a:effectLst/>
              </a:rPr>
              <a:t>4.4.2.9-етістікті тиісті шақта (өткен шақ,осы шақ,келер шақ) қолдану</a:t>
            </a:r>
            <a:r>
              <a:rPr lang="kk-KZ" sz="3600" dirty="0"/>
              <a:t/>
            </a:r>
            <a:br>
              <a:rPr lang="kk-KZ" sz="3600" dirty="0"/>
            </a:br>
            <a:r>
              <a:rPr lang="ru-RU" sz="3600" dirty="0" smtClean="0">
                <a:solidFill>
                  <a:schemeClr val="tx2"/>
                </a:solidFill>
              </a:rPr>
              <a:t> </a:t>
            </a:r>
            <a:r>
              <a:rPr lang="ru-RU" sz="3600" dirty="0">
                <a:solidFill>
                  <a:schemeClr val="tx2"/>
                </a:solidFill>
              </a:rPr>
              <a:t/>
            </a:r>
            <a:br>
              <a:rPr lang="ru-RU" sz="3600" dirty="0">
                <a:solidFill>
                  <a:schemeClr val="tx2"/>
                </a:solidFill>
              </a:rPr>
            </a:br>
            <a:r>
              <a:rPr lang="ru-RU" sz="3600" dirty="0">
                <a:solidFill>
                  <a:schemeClr val="tx2"/>
                </a:solidFill>
              </a:rPr>
              <a:t> </a:t>
            </a:r>
            <a:br>
              <a:rPr lang="ru-RU" sz="3600" dirty="0">
                <a:solidFill>
                  <a:schemeClr val="tx2"/>
                </a:solidFill>
              </a:rPr>
            </a:br>
            <a:r>
              <a:rPr lang="ru-RU" sz="3600" dirty="0">
                <a:solidFill>
                  <a:schemeClr val="tx2"/>
                </a:solidFill>
              </a:rPr>
              <a:t> 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653136"/>
            <a:ext cx="3672408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275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қ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442451"/>
            <a:ext cx="8064896" cy="6415549"/>
          </a:xfrm>
        </p:spPr>
        <p:txBody>
          <a:bodyPr>
            <a:normAutofit fontScale="47500" lnSpcReduction="20000"/>
          </a:bodyPr>
          <a:lstStyle/>
          <a:p>
            <a:r>
              <a:rPr lang="ru-RU" sz="65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Сабақтың</a:t>
            </a:r>
            <a:r>
              <a:rPr lang="ru-RU" sz="6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5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жоспары</a:t>
            </a:r>
            <a:r>
              <a:rPr lang="ru-RU" sz="6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kk-KZ" sz="5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1.Ұйымдастыру кезеңі.</a:t>
            </a:r>
          </a:p>
          <a:p>
            <a:r>
              <a:rPr lang="kk-KZ" sz="4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4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Психологиялық жағдай қалыптастыру</a:t>
            </a:r>
          </a:p>
          <a:p>
            <a:r>
              <a:rPr lang="kk-KZ" sz="4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Қызығушылығын ояту</a:t>
            </a:r>
          </a:p>
          <a:p>
            <a:r>
              <a:rPr lang="kk-KZ" sz="4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Сен білесің бе?</a:t>
            </a:r>
          </a:p>
          <a:p>
            <a:pPr marL="45720" indent="0">
              <a:buNone/>
            </a:pPr>
            <a:r>
              <a:rPr lang="kk-KZ" sz="4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sz="5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2.Мағынаны ашу</a:t>
            </a:r>
          </a:p>
          <a:p>
            <a:pPr marL="45720" indent="0">
              <a:buNone/>
            </a:pPr>
            <a:r>
              <a:rPr lang="kk-KZ" sz="5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Ойлан,ізде,тап</a:t>
            </a:r>
          </a:p>
          <a:p>
            <a:r>
              <a:rPr lang="kk-KZ" sz="4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4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1-жаттығу Мұқият тыңда!</a:t>
            </a:r>
          </a:p>
          <a:p>
            <a:r>
              <a:rPr lang="kk-KZ" sz="4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2-жаттығу Сөйлемдерді қатесіз жазып,етістіктерді тап.</a:t>
            </a:r>
          </a:p>
          <a:p>
            <a:r>
              <a:rPr lang="kk-KZ" sz="4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5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3.Оқулықпен жұмыс.</a:t>
            </a:r>
          </a:p>
          <a:p>
            <a:r>
              <a:rPr lang="kk-KZ" sz="4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kk-KZ" sz="4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Білгенімді дамыту</a:t>
            </a:r>
          </a:p>
          <a:p>
            <a:r>
              <a:rPr lang="kk-KZ" sz="4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5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Пысықтау.</a:t>
            </a:r>
          </a:p>
          <a:p>
            <a:r>
              <a:rPr lang="kk-KZ" sz="4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4-жаттығу Сәйкестендіру</a:t>
            </a:r>
          </a:p>
          <a:p>
            <a:r>
              <a:rPr lang="kk-KZ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5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.Қорытынды.</a:t>
            </a:r>
          </a:p>
          <a:p>
            <a:r>
              <a:rPr lang="kk-KZ" sz="4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4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Бағалау</a:t>
            </a:r>
          </a:p>
          <a:p>
            <a:r>
              <a:rPr lang="kk-KZ" sz="4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Үйге тапсырма 6-жаттығу</a:t>
            </a:r>
          </a:p>
          <a:p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2120" y="4005064"/>
            <a:ext cx="2952327" cy="200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64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9553" y="548680"/>
            <a:ext cx="8136904" cy="5832648"/>
          </a:xfrm>
        </p:spPr>
        <p:txBody>
          <a:bodyPr/>
          <a:lstStyle/>
          <a:p>
            <a:r>
              <a:rPr lang="ru-RU" sz="4000" dirty="0" smtClean="0">
                <a:solidFill>
                  <a:srgbClr val="FF0000"/>
                </a:solidFill>
              </a:rPr>
              <a:t>  </a:t>
            </a:r>
            <a:r>
              <a:rPr lang="ru-RU" sz="4000" dirty="0" err="1" smtClean="0">
                <a:solidFill>
                  <a:srgbClr val="FF0000"/>
                </a:solidFill>
              </a:rPr>
              <a:t>Қызығушылықты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dirty="0" err="1">
                <a:solidFill>
                  <a:srgbClr val="FF0000"/>
                </a:solidFill>
              </a:rPr>
              <a:t>ояту</a:t>
            </a:r>
            <a:r>
              <a:rPr lang="ru-RU" sz="4000" dirty="0">
                <a:solidFill>
                  <a:srgbClr val="FF0000"/>
                </a:solidFill>
              </a:rPr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sz="3200" dirty="0" err="1" smtClean="0">
                <a:solidFill>
                  <a:schemeClr val="tx2"/>
                </a:solidFill>
              </a:rPr>
              <a:t>Қайырлы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күн</a:t>
            </a:r>
            <a:r>
              <a:rPr lang="ru-RU" sz="3200" dirty="0">
                <a:solidFill>
                  <a:schemeClr val="tx2"/>
                </a:solidFill>
              </a:rPr>
              <a:t>, </a:t>
            </a:r>
            <a:r>
              <a:rPr lang="ru-RU" sz="3200" dirty="0" err="1">
                <a:solidFill>
                  <a:schemeClr val="tx2"/>
                </a:solidFill>
              </a:rPr>
              <a:t>досым</a:t>
            </a:r>
            <a:r>
              <a:rPr lang="ru-RU" sz="3200" dirty="0">
                <a:solidFill>
                  <a:schemeClr val="tx2"/>
                </a:solidFill>
              </a:rPr>
              <a:t>!</a:t>
            </a:r>
            <a:r>
              <a:rPr lang="ru-RU" dirty="0">
                <a:solidFill>
                  <a:schemeClr val="tx2"/>
                </a:solidFill>
              </a:rPr>
              <a:t/>
            </a:r>
            <a:br>
              <a:rPr lang="ru-RU" dirty="0">
                <a:solidFill>
                  <a:schemeClr val="tx2"/>
                </a:solidFill>
              </a:rPr>
            </a:br>
            <a:r>
              <a:rPr lang="ru-RU" sz="3200" dirty="0" err="1" smtClean="0">
                <a:solidFill>
                  <a:schemeClr val="tx2"/>
                </a:solidFill>
              </a:rPr>
              <a:t>Қайырлы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күн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болсын</a:t>
            </a:r>
            <a:r>
              <a:rPr lang="ru-RU" sz="3200" dirty="0">
                <a:solidFill>
                  <a:schemeClr val="tx2"/>
                </a:solidFill>
              </a:rPr>
              <a:t>.</a:t>
            </a:r>
            <a:br>
              <a:rPr lang="ru-RU" sz="3200" dirty="0">
                <a:solidFill>
                  <a:schemeClr val="tx2"/>
                </a:solidFill>
              </a:rPr>
            </a:br>
            <a:r>
              <a:rPr lang="ru-RU" sz="3200" dirty="0" err="1" smtClean="0">
                <a:solidFill>
                  <a:schemeClr val="tx2"/>
                </a:solidFill>
              </a:rPr>
              <a:t>Бүгінгі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күн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біз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үшін</a:t>
            </a:r>
            <a:r>
              <a:rPr lang="ru-RU" sz="3200" dirty="0">
                <a:solidFill>
                  <a:schemeClr val="tx2"/>
                </a:solidFill>
              </a:rPr>
              <a:t/>
            </a:r>
            <a:br>
              <a:rPr lang="ru-RU" sz="3200" dirty="0">
                <a:solidFill>
                  <a:schemeClr val="tx2"/>
                </a:solidFill>
              </a:rPr>
            </a:br>
            <a:r>
              <a:rPr lang="ru-RU" sz="3200" dirty="0" smtClean="0">
                <a:solidFill>
                  <a:schemeClr val="tx2"/>
                </a:solidFill>
              </a:rPr>
              <a:t>С</a:t>
            </a:r>
            <a:r>
              <a:rPr lang="en-US" sz="3200" dirty="0">
                <a:solidFill>
                  <a:schemeClr val="tx2"/>
                </a:solidFill>
              </a:rPr>
              <a:t>ə</a:t>
            </a:r>
            <a:r>
              <a:rPr lang="ru-RU" sz="3200" dirty="0" err="1">
                <a:solidFill>
                  <a:schemeClr val="tx2"/>
                </a:solidFill>
              </a:rPr>
              <a:t>ттілікке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 err="1">
                <a:solidFill>
                  <a:schemeClr val="tx2"/>
                </a:solidFill>
              </a:rPr>
              <a:t>толсын</a:t>
            </a:r>
            <a:r>
              <a:rPr lang="ru-RU" sz="3200" dirty="0">
                <a:solidFill>
                  <a:schemeClr val="tx2"/>
                </a:solidFill>
              </a:rPr>
              <a:t>!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    </a:t>
            </a:r>
            <a:br>
              <a:rPr lang="ru-RU" sz="3200" dirty="0" smtClean="0"/>
            </a:br>
            <a:r>
              <a:rPr lang="ru-RU" sz="3200" dirty="0"/>
              <a:t> </a:t>
            </a:r>
            <a:r>
              <a:rPr lang="ru-RU" sz="3200" dirty="0" smtClean="0"/>
              <a:t>  </a:t>
            </a:r>
            <a:r>
              <a:rPr lang="ru-RU" sz="3200" dirty="0" smtClean="0">
                <a:solidFill>
                  <a:srgbClr val="FF0000"/>
                </a:solidFill>
              </a:rPr>
              <a:t>Ой </a:t>
            </a:r>
            <a:r>
              <a:rPr lang="ru-RU" sz="3200" dirty="0" err="1" smtClean="0">
                <a:solidFill>
                  <a:srgbClr val="FF0000"/>
                </a:solidFill>
              </a:rPr>
              <a:t>қозғау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>
                <a:solidFill>
                  <a:schemeClr val="tx2"/>
                </a:solidFill>
              </a:rPr>
              <a:t>Сен </a:t>
            </a:r>
            <a:r>
              <a:rPr lang="ru-RU" sz="3200" dirty="0" err="1" smtClean="0">
                <a:solidFill>
                  <a:schemeClr val="tx2"/>
                </a:solidFill>
              </a:rPr>
              <a:t>білесің</a:t>
            </a:r>
            <a:r>
              <a:rPr lang="ru-RU" sz="3200" dirty="0" smtClean="0">
                <a:solidFill>
                  <a:schemeClr val="tx2"/>
                </a:solidFill>
              </a:rPr>
              <a:t> </a:t>
            </a:r>
            <a:r>
              <a:rPr lang="ru-RU" sz="3200" dirty="0" err="1" smtClean="0">
                <a:solidFill>
                  <a:schemeClr val="tx2"/>
                </a:solidFill>
              </a:rPr>
              <a:t>бе</a:t>
            </a:r>
            <a:r>
              <a:rPr lang="ru-RU" sz="3200" dirty="0" smtClean="0">
                <a:solidFill>
                  <a:schemeClr val="tx2"/>
                </a:solidFill>
              </a:rPr>
              <a:t>?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213219"/>
              </p:ext>
            </p:extLst>
          </p:nvPr>
        </p:nvGraphicFramePr>
        <p:xfrm>
          <a:off x="1331640" y="5157192"/>
          <a:ext cx="4104456" cy="1440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Объект упаковщика для оболочки" showAsIcon="1" r:id="rId3" imgW="1178640" imgH="488520" progId="Package">
                  <p:embed/>
                </p:oleObj>
              </mc:Choice>
              <mc:Fallback>
                <p:oleObj name="Объект упаковщика для оболочки" showAsIcon="1" r:id="rId3" imgW="1178640" imgH="48852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31640" y="5157192"/>
                        <a:ext cx="4104456" cy="1440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605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669360" cy="485772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1-тапсырма </a:t>
            </a:r>
            <a:r>
              <a:rPr lang="ru-RU" sz="2400" b="1" dirty="0" err="1" smtClean="0">
                <a:solidFill>
                  <a:srgbClr val="FF0000"/>
                </a:solidFill>
              </a:rPr>
              <a:t>Мұқият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тыңда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endParaRPr lang="kk-KZ" sz="2400" b="1" dirty="0" smtClean="0">
              <a:solidFill>
                <a:srgbClr val="FF0000"/>
              </a:solidFill>
            </a:endParaRPr>
          </a:p>
          <a:p>
            <a:endParaRPr lang="kk-KZ" sz="2400" b="1" dirty="0">
              <a:solidFill>
                <a:srgbClr val="FF0000"/>
              </a:solidFill>
            </a:endParaRPr>
          </a:p>
          <a:p>
            <a:r>
              <a:rPr lang="kk-KZ" sz="2400" b="1" dirty="0" smtClean="0">
                <a:solidFill>
                  <a:srgbClr val="FF0000"/>
                </a:solidFill>
              </a:rPr>
              <a:t>Мәтінде </a:t>
            </a:r>
            <a:r>
              <a:rPr lang="kk-KZ" sz="2400" b="1" i="1" dirty="0" smtClean="0">
                <a:solidFill>
                  <a:schemeClr val="tx1"/>
                </a:solidFill>
              </a:rPr>
              <a:t>таралады,жетеді,тұрады, жатады </a:t>
            </a:r>
            <a:r>
              <a:rPr lang="kk-KZ" sz="2400" b="1" dirty="0" smtClean="0">
                <a:solidFill>
                  <a:srgbClr val="FF0000"/>
                </a:solidFill>
              </a:rPr>
              <a:t>етістіктерінің қай мезгілде болған әрекетті білдіріп тұрғанын айт</a:t>
            </a:r>
          </a:p>
          <a:p>
            <a:endParaRPr lang="kk-KZ" sz="2400" b="1" dirty="0" smtClean="0">
              <a:solidFill>
                <a:srgbClr val="FF0000"/>
              </a:solidFill>
            </a:endParaRPr>
          </a:p>
          <a:p>
            <a:r>
              <a:rPr lang="kk-KZ" sz="2400" b="1" dirty="0" smtClean="0">
                <a:solidFill>
                  <a:srgbClr val="FF0000"/>
                </a:solidFill>
              </a:rPr>
              <a:t>2-тапсырма Сөйлемдерді қатесіз жазып, етістіктерді тап.</a:t>
            </a:r>
          </a:p>
          <a:p>
            <a:pPr marL="45720" indent="0">
              <a:buNone/>
            </a:pPr>
            <a:endParaRPr lang="kk-KZ" sz="2400" b="1" dirty="0" smtClean="0">
              <a:solidFill>
                <a:srgbClr val="FF0000"/>
              </a:solidFill>
            </a:endParaRPr>
          </a:p>
          <a:p>
            <a:endParaRPr lang="ru-RU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9898075"/>
              </p:ext>
            </p:extLst>
          </p:nvPr>
        </p:nvGraphicFramePr>
        <p:xfrm>
          <a:off x="1691680" y="1484784"/>
          <a:ext cx="1296144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Объект упаковщика для оболочки" showAsIcon="1" r:id="rId3" imgW="915480" imgH="488520" progId="Package">
                  <p:embed/>
                </p:oleObj>
              </mc:Choice>
              <mc:Fallback>
                <p:oleObj name="Объект упаковщика для оболочки" showAsIcon="1" r:id="rId3" imgW="915480" imgH="48852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91680" y="1484784"/>
                        <a:ext cx="1296144" cy="8640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9463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9" y="620688"/>
            <a:ext cx="8496944" cy="5904656"/>
          </a:xfrm>
        </p:spPr>
        <p:txBody>
          <a:bodyPr/>
          <a:lstStyle/>
          <a:p>
            <a:r>
              <a:rPr lang="kk-KZ" dirty="0" smtClean="0">
                <a:solidFill>
                  <a:srgbClr val="FF0000"/>
                </a:solidFill>
              </a:rPr>
              <a:t>Жаңа сабақ</a:t>
            </a:r>
            <a:br>
              <a:rPr lang="kk-KZ" dirty="0" smtClean="0">
                <a:solidFill>
                  <a:srgbClr val="FF0000"/>
                </a:solidFill>
              </a:rPr>
            </a:br>
            <a:r>
              <a:rPr lang="kk-KZ" sz="3600" dirty="0" smtClean="0">
                <a:solidFill>
                  <a:schemeClr val="tx2"/>
                </a:solidFill>
              </a:rPr>
              <a:t>Етістік іс-әрекеттің жүзеге асу мезгілін (уақытын) білдіреді. Соған орай етістіктің үш шағы болады: </a:t>
            </a:r>
            <a:r>
              <a:rPr lang="kk-KZ" sz="3600" i="1" dirty="0" smtClean="0">
                <a:solidFill>
                  <a:schemeClr val="tx2"/>
                </a:solidFill>
              </a:rPr>
              <a:t>осы шақ,өткен шақ,келер шақ.</a:t>
            </a:r>
            <a:br>
              <a:rPr lang="kk-KZ" sz="3600" i="1" dirty="0" smtClean="0">
                <a:solidFill>
                  <a:schemeClr val="tx2"/>
                </a:solidFill>
              </a:rPr>
            </a:br>
            <a:r>
              <a:rPr lang="kk-KZ" sz="3200" i="1" dirty="0" smtClean="0">
                <a:solidFill>
                  <a:schemeClr val="tx2"/>
                </a:solidFill>
              </a:rPr>
              <a:t>Үлгі:</a:t>
            </a:r>
            <a:br>
              <a:rPr lang="kk-KZ" sz="3200" i="1" dirty="0" smtClean="0">
                <a:solidFill>
                  <a:schemeClr val="tx2"/>
                </a:solidFill>
              </a:rPr>
            </a:br>
            <a:r>
              <a:rPr lang="kk-KZ" sz="3200" i="1" dirty="0" smtClean="0">
                <a:solidFill>
                  <a:srgbClr val="FF0000"/>
                </a:solidFill>
              </a:rPr>
              <a:t>осы шақ     өткен шақ     келер шақ</a:t>
            </a:r>
            <a:r>
              <a:rPr lang="kk-KZ" sz="3200" i="1" dirty="0" smtClean="0">
                <a:solidFill>
                  <a:schemeClr val="tx2"/>
                </a:solidFill>
              </a:rPr>
              <a:t/>
            </a:r>
            <a:br>
              <a:rPr lang="kk-KZ" sz="3200" i="1" dirty="0" smtClean="0">
                <a:solidFill>
                  <a:schemeClr val="tx2"/>
                </a:solidFill>
              </a:rPr>
            </a:br>
            <a:r>
              <a:rPr lang="kk-KZ" sz="3200" i="1" dirty="0" smtClean="0">
                <a:solidFill>
                  <a:schemeClr val="tx2"/>
                </a:solidFill>
              </a:rPr>
              <a:t>ұшқалы      ұшырылды     ұшырады</a:t>
            </a:r>
            <a:br>
              <a:rPr lang="kk-KZ" sz="3200" i="1" dirty="0" smtClean="0">
                <a:solidFill>
                  <a:schemeClr val="tx2"/>
                </a:solidFill>
              </a:rPr>
            </a:br>
            <a:r>
              <a:rPr lang="kk-KZ" sz="3200" i="1" dirty="0">
                <a:solidFill>
                  <a:schemeClr val="tx2"/>
                </a:solidFill>
              </a:rPr>
              <a:t> </a:t>
            </a:r>
            <a:r>
              <a:rPr lang="kk-KZ" sz="3200" i="1" dirty="0" smtClean="0">
                <a:solidFill>
                  <a:schemeClr val="tx2"/>
                </a:solidFill>
              </a:rPr>
              <a:t> тұр</a:t>
            </a:r>
            <a:endParaRPr lang="ru-RU" sz="2000" i="1" dirty="0">
              <a:solidFill>
                <a:schemeClr val="tx2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216763"/>
              </p:ext>
            </p:extLst>
          </p:nvPr>
        </p:nvGraphicFramePr>
        <p:xfrm>
          <a:off x="5623843" y="1139850"/>
          <a:ext cx="146843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Объект упаковщика для оболочки" showAsIcon="1" r:id="rId3" imgW="1468800" imgH="488520" progId="Package">
                  <p:embed/>
                </p:oleObj>
              </mc:Choice>
              <mc:Fallback>
                <p:oleObj name="Объект упаковщика для оболочки" showAsIcon="1" r:id="rId3" imgW="1468800" imgH="48852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23843" y="1139850"/>
                        <a:ext cx="146843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084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404664"/>
            <a:ext cx="8568951" cy="5688632"/>
          </a:xfrm>
        </p:spPr>
        <p:txBody>
          <a:bodyPr/>
          <a:lstStyle/>
          <a:p>
            <a:r>
              <a:rPr lang="kk-KZ" sz="4000" dirty="0" smtClean="0"/>
              <a:t> </a:t>
            </a:r>
            <a:r>
              <a:rPr lang="kk-KZ" sz="3600" dirty="0" smtClean="0">
                <a:solidFill>
                  <a:srgbClr val="FF0000"/>
                </a:solidFill>
              </a:rPr>
              <a:t>3-жаттығу </a:t>
            </a:r>
            <a:r>
              <a:rPr lang="kk-KZ" sz="2800" dirty="0" smtClean="0">
                <a:solidFill>
                  <a:srgbClr val="FF0000"/>
                </a:solidFill>
              </a:rPr>
              <a:t>Жұмбақты оқып, шешуін тап.</a:t>
            </a:r>
            <a:br>
              <a:rPr lang="kk-KZ" sz="2800" dirty="0" smtClean="0">
                <a:solidFill>
                  <a:srgbClr val="FF0000"/>
                </a:solidFill>
              </a:rPr>
            </a:br>
            <a:r>
              <a:rPr lang="kk-KZ" sz="2800" dirty="0">
                <a:solidFill>
                  <a:srgbClr val="FF0000"/>
                </a:solidFill>
              </a:rPr>
              <a:t> </a:t>
            </a:r>
            <a:r>
              <a:rPr lang="kk-KZ" sz="2800" dirty="0" smtClean="0">
                <a:solidFill>
                  <a:srgbClr val="FF0000"/>
                </a:solidFill>
              </a:rPr>
              <a:t>     </a:t>
            </a:r>
            <a:r>
              <a:rPr lang="kk-KZ" sz="2800" dirty="0">
                <a:solidFill>
                  <a:srgbClr val="FF0000"/>
                </a:solidFill>
              </a:rPr>
              <a:t/>
            </a:r>
            <a:br>
              <a:rPr lang="kk-KZ" sz="2800" dirty="0">
                <a:solidFill>
                  <a:srgbClr val="FF0000"/>
                </a:solidFill>
              </a:rPr>
            </a:br>
            <a:r>
              <a:rPr lang="kk-KZ" sz="3200" dirty="0" smtClean="0">
                <a:solidFill>
                  <a:schemeClr val="tx2"/>
                </a:solidFill>
              </a:rPr>
              <a:t>Аспанда бір алып құс,</a:t>
            </a:r>
            <a:br>
              <a:rPr lang="kk-KZ" sz="3200" dirty="0" smtClean="0">
                <a:solidFill>
                  <a:schemeClr val="tx2"/>
                </a:solidFill>
              </a:rPr>
            </a:br>
            <a:r>
              <a:rPr lang="kk-KZ" sz="3200" dirty="0" smtClean="0">
                <a:solidFill>
                  <a:schemeClr val="tx2"/>
                </a:solidFill>
              </a:rPr>
              <a:t>Ызғып ұшып барады.</a:t>
            </a:r>
            <a:br>
              <a:rPr lang="kk-KZ" sz="3200" dirty="0" smtClean="0">
                <a:solidFill>
                  <a:schemeClr val="tx2"/>
                </a:solidFill>
              </a:rPr>
            </a:br>
            <a:r>
              <a:rPr lang="kk-KZ" sz="3200" dirty="0" smtClean="0">
                <a:solidFill>
                  <a:schemeClr val="tx2"/>
                </a:solidFill>
              </a:rPr>
              <a:t>Қарап тұрсаң ғажайып,</a:t>
            </a:r>
            <a:br>
              <a:rPr lang="kk-KZ" sz="3200" dirty="0" smtClean="0">
                <a:solidFill>
                  <a:schemeClr val="tx2"/>
                </a:solidFill>
              </a:rPr>
            </a:br>
            <a:r>
              <a:rPr lang="kk-KZ" sz="3200" dirty="0" smtClean="0">
                <a:solidFill>
                  <a:schemeClr val="tx2"/>
                </a:solidFill>
              </a:rPr>
              <a:t>Соңында із қалады.</a:t>
            </a:r>
            <a:endParaRPr lang="ru-RU" sz="4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1094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404664"/>
            <a:ext cx="8568951" cy="5688632"/>
          </a:xfrm>
        </p:spPr>
        <p:txBody>
          <a:bodyPr/>
          <a:lstStyle/>
          <a:p>
            <a:r>
              <a:rPr lang="kk-KZ" sz="4000" dirty="0" smtClean="0"/>
              <a:t> </a:t>
            </a:r>
            <a:r>
              <a:rPr lang="kk-KZ" sz="3600" dirty="0" smtClean="0">
                <a:solidFill>
                  <a:srgbClr val="FF0000"/>
                </a:solidFill>
              </a:rPr>
              <a:t>3-жаттығу </a:t>
            </a:r>
            <a:r>
              <a:rPr lang="kk-KZ" sz="2800" dirty="0" smtClean="0">
                <a:solidFill>
                  <a:srgbClr val="FF0000"/>
                </a:solidFill>
              </a:rPr>
              <a:t>Жұмбақты оқып, шешуін тап.</a:t>
            </a:r>
            <a:br>
              <a:rPr lang="kk-KZ" sz="2800" dirty="0" smtClean="0">
                <a:solidFill>
                  <a:srgbClr val="FF0000"/>
                </a:solidFill>
              </a:rPr>
            </a:br>
            <a:r>
              <a:rPr lang="kk-KZ" sz="2800" dirty="0">
                <a:solidFill>
                  <a:srgbClr val="FF0000"/>
                </a:solidFill>
              </a:rPr>
              <a:t> </a:t>
            </a:r>
            <a:r>
              <a:rPr lang="kk-KZ" sz="2800" dirty="0" smtClean="0">
                <a:solidFill>
                  <a:srgbClr val="FF0000"/>
                </a:solidFill>
              </a:rPr>
              <a:t>     </a:t>
            </a:r>
            <a:r>
              <a:rPr lang="kk-KZ" sz="2800" dirty="0">
                <a:solidFill>
                  <a:srgbClr val="FF0000"/>
                </a:solidFill>
              </a:rPr>
              <a:t/>
            </a:r>
            <a:br>
              <a:rPr lang="kk-KZ" sz="2800" dirty="0">
                <a:solidFill>
                  <a:srgbClr val="FF0000"/>
                </a:solidFill>
              </a:rPr>
            </a:br>
            <a:r>
              <a:rPr lang="kk-KZ" sz="3200" dirty="0" smtClean="0">
                <a:solidFill>
                  <a:schemeClr val="tx2"/>
                </a:solidFill>
              </a:rPr>
              <a:t>Аспанда бір алып құс,</a:t>
            </a:r>
            <a:br>
              <a:rPr lang="kk-KZ" sz="3200" dirty="0" smtClean="0">
                <a:solidFill>
                  <a:schemeClr val="tx2"/>
                </a:solidFill>
              </a:rPr>
            </a:br>
            <a:r>
              <a:rPr lang="kk-KZ" sz="3200" dirty="0" smtClean="0">
                <a:solidFill>
                  <a:schemeClr val="tx2"/>
                </a:solidFill>
              </a:rPr>
              <a:t>Ызғып </a:t>
            </a:r>
            <a:r>
              <a:rPr lang="kk-KZ" sz="3200" u="sng" dirty="0" smtClean="0">
                <a:solidFill>
                  <a:srgbClr val="FF0000"/>
                </a:solidFill>
              </a:rPr>
              <a:t>ұшып барады.</a:t>
            </a:r>
            <a:r>
              <a:rPr lang="kk-KZ" sz="3200" dirty="0" smtClean="0">
                <a:solidFill>
                  <a:schemeClr val="tx2"/>
                </a:solidFill>
              </a:rPr>
              <a:t/>
            </a:r>
            <a:br>
              <a:rPr lang="kk-KZ" sz="3200" dirty="0" smtClean="0">
                <a:solidFill>
                  <a:schemeClr val="tx2"/>
                </a:solidFill>
              </a:rPr>
            </a:br>
            <a:r>
              <a:rPr lang="kk-KZ" sz="3200" dirty="0" smtClean="0">
                <a:solidFill>
                  <a:schemeClr val="tx2"/>
                </a:solidFill>
              </a:rPr>
              <a:t>Қарап тұрсаң ғажайып,</a:t>
            </a:r>
            <a:br>
              <a:rPr lang="kk-KZ" sz="3200" dirty="0" smtClean="0">
                <a:solidFill>
                  <a:schemeClr val="tx2"/>
                </a:solidFill>
              </a:rPr>
            </a:br>
            <a:r>
              <a:rPr lang="kk-KZ" sz="3200" dirty="0" smtClean="0">
                <a:solidFill>
                  <a:schemeClr val="tx2"/>
                </a:solidFill>
              </a:rPr>
              <a:t>Соңында із </a:t>
            </a:r>
            <a:r>
              <a:rPr lang="kk-KZ" sz="3200" u="sng" dirty="0" smtClean="0">
                <a:solidFill>
                  <a:srgbClr val="FF0000"/>
                </a:solidFill>
              </a:rPr>
              <a:t>қалады.</a:t>
            </a:r>
            <a:br>
              <a:rPr lang="kk-KZ" sz="3200" u="sng" dirty="0" smtClean="0">
                <a:solidFill>
                  <a:srgbClr val="FF0000"/>
                </a:solidFill>
              </a:rPr>
            </a:br>
            <a:r>
              <a:rPr lang="kk-KZ" sz="3200" dirty="0">
                <a:solidFill>
                  <a:schemeClr val="tx2"/>
                </a:solidFill>
              </a:rPr>
              <a:t> </a:t>
            </a:r>
            <a:r>
              <a:rPr lang="kk-KZ" sz="3200" dirty="0" smtClean="0">
                <a:solidFill>
                  <a:schemeClr val="tx2"/>
                </a:solidFill>
              </a:rPr>
              <a:t>                                  (Зымыран)</a:t>
            </a:r>
            <a:endParaRPr lang="ru-RU" sz="4000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79116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848872" cy="5904656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</a:rPr>
              <a:t>4-жаттығу </a:t>
            </a:r>
            <a:r>
              <a:rPr lang="ru-RU" sz="2800" dirty="0" err="1" smtClean="0">
                <a:solidFill>
                  <a:srgbClr val="FF0000"/>
                </a:solidFill>
              </a:rPr>
              <a:t>Жаңылтпашты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жатқа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жаз</a:t>
            </a:r>
            <a:r>
              <a:rPr lang="ru-RU" sz="2800" dirty="0" smtClean="0">
                <a:solidFill>
                  <a:srgbClr val="FF0000"/>
                </a:solidFill>
              </a:rPr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4000" dirty="0" err="1" smtClean="0">
                <a:solidFill>
                  <a:schemeClr val="tx2"/>
                </a:solidFill>
              </a:rPr>
              <a:t>Ғарышкер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dirty="0" err="1" smtClean="0">
                <a:solidFill>
                  <a:schemeClr val="tx2"/>
                </a:solidFill>
              </a:rPr>
              <a:t>ұшты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dirty="0" err="1" smtClean="0">
                <a:solidFill>
                  <a:schemeClr val="tx2"/>
                </a:solidFill>
              </a:rPr>
              <a:t>ғарышқа</a:t>
            </a:r>
            <a:r>
              <a:rPr lang="ru-RU" sz="4000" dirty="0" smtClean="0">
                <a:solidFill>
                  <a:schemeClr val="tx2"/>
                </a:solidFill>
              </a:rPr>
              <a:t>,</a:t>
            </a:r>
            <a:br>
              <a:rPr lang="ru-RU" sz="4000" dirty="0" smtClean="0">
                <a:solidFill>
                  <a:schemeClr val="tx2"/>
                </a:solidFill>
              </a:rPr>
            </a:br>
            <a:r>
              <a:rPr lang="ru-RU" sz="4000" dirty="0" err="1" smtClean="0">
                <a:solidFill>
                  <a:schemeClr val="tx2"/>
                </a:solidFill>
              </a:rPr>
              <a:t>Ғарышқа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dirty="0" err="1" smtClean="0">
                <a:solidFill>
                  <a:schemeClr val="tx2"/>
                </a:solidFill>
              </a:rPr>
              <a:t>ұшты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r>
              <a:rPr lang="ru-RU" sz="4000" dirty="0" err="1" smtClean="0">
                <a:solidFill>
                  <a:schemeClr val="tx2"/>
                </a:solidFill>
              </a:rPr>
              <a:t>ғарышкер</a:t>
            </a:r>
            <a:r>
              <a:rPr lang="ru-RU" sz="4000" dirty="0" smtClean="0">
                <a:solidFill>
                  <a:schemeClr val="tx2"/>
                </a:solidFill>
              </a:rPr>
              <a:t>.</a:t>
            </a:r>
            <a:br>
              <a:rPr lang="ru-RU" sz="4000" dirty="0" smtClean="0">
                <a:solidFill>
                  <a:schemeClr val="tx2"/>
                </a:solidFill>
              </a:rPr>
            </a:br>
            <a:r>
              <a:rPr lang="ru-RU" sz="4000" dirty="0" err="1" smtClean="0">
                <a:solidFill>
                  <a:schemeClr val="tx2"/>
                </a:solidFill>
              </a:rPr>
              <a:t>Айтшы,ғарыш</a:t>
            </a:r>
            <a:r>
              <a:rPr lang="ru-RU" sz="4000" dirty="0">
                <a:solidFill>
                  <a:schemeClr val="tx2"/>
                </a:solidFill>
              </a:rPr>
              <a:t> </a:t>
            </a:r>
            <a:r>
              <a:rPr lang="ru-RU" sz="4000" dirty="0" err="1" smtClean="0">
                <a:solidFill>
                  <a:schemeClr val="tx2"/>
                </a:solidFill>
              </a:rPr>
              <a:t>алыс</a:t>
            </a:r>
            <a:r>
              <a:rPr lang="ru-RU" sz="4000" dirty="0" smtClean="0">
                <a:solidFill>
                  <a:schemeClr val="tx2"/>
                </a:solidFill>
              </a:rPr>
              <a:t> па?</a:t>
            </a:r>
            <a:br>
              <a:rPr lang="ru-RU" sz="4000" dirty="0" smtClean="0">
                <a:solidFill>
                  <a:schemeClr val="tx2"/>
                </a:solidFill>
              </a:rPr>
            </a:br>
            <a:r>
              <a:rPr lang="ru-RU" sz="4000" dirty="0">
                <a:solidFill>
                  <a:schemeClr val="tx2"/>
                </a:solidFill>
              </a:rPr>
              <a:t/>
            </a:r>
            <a:br>
              <a:rPr lang="ru-RU" sz="4000" dirty="0">
                <a:solidFill>
                  <a:schemeClr val="tx2"/>
                </a:solidFill>
              </a:rPr>
            </a:br>
            <a:r>
              <a:rPr lang="ru-RU" sz="3600" dirty="0" err="1" smtClean="0">
                <a:solidFill>
                  <a:srgbClr val="FF0000"/>
                </a:solidFill>
              </a:rPr>
              <a:t>Етістіктің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dirty="0" err="1" smtClean="0">
                <a:solidFill>
                  <a:srgbClr val="FF0000"/>
                </a:solidFill>
              </a:rPr>
              <a:t>астын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dirty="0" err="1" smtClean="0">
                <a:solidFill>
                  <a:srgbClr val="FF0000"/>
                </a:solidFill>
              </a:rPr>
              <a:t>сыз,қай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dirty="0" err="1" smtClean="0">
                <a:solidFill>
                  <a:srgbClr val="FF0000"/>
                </a:solidFill>
              </a:rPr>
              <a:t>шақта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dirty="0" err="1" smtClean="0">
                <a:solidFill>
                  <a:srgbClr val="FF0000"/>
                </a:solidFill>
              </a:rPr>
              <a:t>тұрғанын</a:t>
            </a:r>
            <a:r>
              <a:rPr lang="ru-RU" sz="3600" dirty="0" smtClean="0">
                <a:solidFill>
                  <a:srgbClr val="FF0000"/>
                </a:solidFill>
              </a:rPr>
              <a:t> тап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40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519</TotalTime>
  <Words>124</Words>
  <Application>Microsoft Office PowerPoint</Application>
  <PresentationFormat>Экран (4:3)</PresentationFormat>
  <Paragraphs>32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Воздушный поток</vt:lpstr>
      <vt:lpstr>Пакет</vt:lpstr>
      <vt:lpstr>             Түркістан  облысы   Келес  ауданы     №27 Н.Тілендиев атындағы жалпы орта  мектебі        Тақырыбы: Етістіктің            шақтары                                                                            Пәні; Қазақ тілі.                                    Сыныбы:  4 «Ә»                                    Мұғалімі :  Асанбаева Ж.Ж.                                             </vt:lpstr>
      <vt:lpstr>Сабақтың мақсаты: 4.1.1.1 – тыңдаған материал бойынша негізгі тұстарын белгілеп алу жəне солардың негізінде мəтіннің мазмұнын айту.   4.4.2.9-етістікті тиісті шақта (өткен шақ,осы шақ,келер шақ) қолдану       </vt:lpstr>
      <vt:lpstr>қ</vt:lpstr>
      <vt:lpstr>  Қызығушылықты ояту. Қайырлы күн, досым! Қайырлы күн болсын. Бүгінгі күн біз үшін Сəттілікке толсын!         Ой қозғау Сен білесің бе?  </vt:lpstr>
      <vt:lpstr>Презентация PowerPoint</vt:lpstr>
      <vt:lpstr>Жаңа сабақ Етістік іс-әрекеттің жүзеге асу мезгілін (уақытын) білдіреді. Соған орай етістіктің үш шағы болады: осы шақ,өткен шақ,келер шақ. Үлгі: осы шақ     өткен шақ     келер шақ ұшқалы      ұшырылды     ұшырады   тұр</vt:lpstr>
      <vt:lpstr> 3-жаттығу Жұмбақты оқып, шешуін тап.        Аспанда бір алып құс, Ызғып ұшып барады. Қарап тұрсаң ғажайып, Соңында із қалады.</vt:lpstr>
      <vt:lpstr> 3-жаттығу Жұмбақты оқып, шешуін тап.        Аспанда бір алып құс, Ызғып ұшып барады. Қарап тұрсаң ғажайып, Соңында із қалады.                                    (Зымыран)</vt:lpstr>
      <vt:lpstr>4-жаттығу Жаңылтпашты жатқа жаз.  Ғарышкер ұшты ғарышқа, Ғарышқа ұшты ғарышкер. Айтшы,ғарыш алыс па?  Етістіктің астын сыз,қай шақта тұрғанын тап</vt:lpstr>
      <vt:lpstr>   Қорытынды Үйге тапсырма: 6-жаттығу Тірек сөздерді пайдаланып, «Қазақ ғарышкерлері» тақырыбына мақала жаз.</vt:lpstr>
      <vt:lpstr>Кері байланыс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Түркістан  облысы   Келес  ауданы     №80 Н.Тілендиев атындағы жалпы орта  мектебі        Тақырыбы:   Баяндауыш .     Пәні; Қазақ тілі. Сыныбы:  3 «Ә» Мұғалімі :  Асанбаева Ж.Ж.</dc:title>
  <dc:creator>Lenovo</dc:creator>
  <cp:lastModifiedBy>Lenovo</cp:lastModifiedBy>
  <cp:revision>42</cp:revision>
  <dcterms:created xsi:type="dcterms:W3CDTF">2018-12-03T18:46:42Z</dcterms:created>
  <dcterms:modified xsi:type="dcterms:W3CDTF">2020-04-01T02:51:07Z</dcterms:modified>
</cp:coreProperties>
</file>