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1D891-B6F7-4141-B90E-DF79EEE0ADE7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61F9C-8CDD-4E25-A0FA-30382E1FA0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742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1D891-B6F7-4141-B90E-DF79EEE0ADE7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61F9C-8CDD-4E25-A0FA-30382E1FA0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899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1D891-B6F7-4141-B90E-DF79EEE0ADE7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61F9C-8CDD-4E25-A0FA-30382E1FA0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082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1D891-B6F7-4141-B90E-DF79EEE0ADE7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61F9C-8CDD-4E25-A0FA-30382E1FA0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809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1D891-B6F7-4141-B90E-DF79EEE0ADE7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61F9C-8CDD-4E25-A0FA-30382E1FA0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037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1D891-B6F7-4141-B90E-DF79EEE0ADE7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61F9C-8CDD-4E25-A0FA-30382E1FA0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0370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1D891-B6F7-4141-B90E-DF79EEE0ADE7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61F9C-8CDD-4E25-A0FA-30382E1FA0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29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1D891-B6F7-4141-B90E-DF79EEE0ADE7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61F9C-8CDD-4E25-A0FA-30382E1FA0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003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1D891-B6F7-4141-B90E-DF79EEE0ADE7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61F9C-8CDD-4E25-A0FA-30382E1FA0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07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1D891-B6F7-4141-B90E-DF79EEE0ADE7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61F9C-8CDD-4E25-A0FA-30382E1FA0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573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1D891-B6F7-4141-B90E-DF79EEE0ADE7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61F9C-8CDD-4E25-A0FA-30382E1FA0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793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01D891-B6F7-4141-B90E-DF79EEE0ADE7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61F9C-8CDD-4E25-A0FA-30382E1FA0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195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ownloads\Без названия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8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51720" y="332656"/>
            <a:ext cx="42484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Түркістан облысы</a:t>
            </a:r>
          </a:p>
          <a:p>
            <a:pPr algn="ctr"/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Келес ауданы</a:t>
            </a:r>
          </a:p>
          <a:p>
            <a:pPr algn="ctr"/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№27 Н. Тілендиев жом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9632" y="2132856"/>
            <a:ext cx="7128792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Ашық сабақ</a:t>
            </a:r>
          </a:p>
          <a:p>
            <a:pPr algn="ctr"/>
            <a:endParaRPr lang="kk-KZ" sz="28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Тақырыбы: «Дара және күрделі сан есім»</a:t>
            </a:r>
          </a:p>
          <a:p>
            <a:pPr algn="ctr"/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Пәні: Қазақ тілі</a:t>
            </a:r>
          </a:p>
          <a:p>
            <a:pPr algn="ctr"/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Сыныбы: 4 «А»</a:t>
            </a:r>
          </a:p>
          <a:p>
            <a:pPr algn="ctr"/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Мұғалімі: Шакирова Ш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36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46"/>
            <a:ext cx="9144000" cy="6860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47664" y="908720"/>
            <a:ext cx="63367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5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Сергіту  сәті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  <a:p>
            <a:endParaRPr lang="kk-KZ" sz="54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3086471"/>
            <a:ext cx="4572000" cy="11202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32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Сергіту сәті:</a:t>
            </a:r>
            <a:r>
              <a:rPr lang="kk-KZ" sz="3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kk-KZ" sz="32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«Қоянды тамақтандыру» ойыны</a:t>
            </a:r>
            <a:endParaRPr lang="ru-RU" sz="2800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692527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ownloads\Без названия (1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5416"/>
            <a:ext cx="9144000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09622" y="332656"/>
            <a:ext cx="6490770" cy="5203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2400" b="1" dirty="0">
                <a:latin typeface="Times New Roman"/>
                <a:ea typeface="Times New Roman"/>
                <a:cs typeface="Times New Roman"/>
              </a:rPr>
              <a:t>57-жаттығу.</a:t>
            </a:r>
            <a:endParaRPr lang="ru-RU" sz="2000" b="1" dirty="0">
              <a:ea typeface="Times New Roman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2400" b="1" dirty="0">
                <a:latin typeface="Times New Roman"/>
                <a:ea typeface="Times New Roman"/>
                <a:cs typeface="Times New Roman"/>
              </a:rPr>
              <a:t>Мәтелді жатқа жазыңдар. </a:t>
            </a:r>
            <a:endParaRPr lang="ru-RU" sz="2000" b="1" dirty="0">
              <a:ea typeface="Times New Roman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2400" b="1" i="1" dirty="0">
                <a:latin typeface="Times New Roman"/>
                <a:ea typeface="Times New Roman"/>
                <a:cs typeface="Times New Roman"/>
              </a:rPr>
              <a:t>Білгенің -бір тоғыз, білмегенің -тоқсан тоғыз.</a:t>
            </a:r>
            <a:endParaRPr lang="ru-RU" sz="2000" b="1" dirty="0">
              <a:ea typeface="Times New Roman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2400" b="1" dirty="0">
                <a:latin typeface="Times New Roman"/>
                <a:ea typeface="Times New Roman"/>
                <a:cs typeface="Times New Roman"/>
              </a:rPr>
              <a:t>Сан есімдерді табыңдар.</a:t>
            </a:r>
            <a:endParaRPr lang="ru-RU" sz="2000" b="1" dirty="0">
              <a:ea typeface="Times New Roman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2400" b="1" dirty="0">
                <a:latin typeface="Times New Roman"/>
                <a:ea typeface="Times New Roman"/>
                <a:cs typeface="Times New Roman"/>
              </a:rPr>
              <a:t>Мәтелдің мағынасын ашыңдар.</a:t>
            </a:r>
            <a:endParaRPr lang="ru-RU" sz="2000" b="1" dirty="0">
              <a:ea typeface="Times New Roman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58-жаттығу.</a:t>
            </a:r>
            <a:endParaRPr lang="ru-RU" sz="2000" b="1" dirty="0">
              <a:ea typeface="Times New Roman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Сызбаға қарап сан есім туралы білетіндеріңді жинақтаңдар.</a:t>
            </a:r>
            <a:endParaRPr lang="ru-RU" sz="2000" b="1" dirty="0">
              <a:ea typeface="Times New Roman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24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2000" b="1" dirty="0">
              <a:ea typeface="Times New Roman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24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Мағынасы- заттың санын білдіреді.</a:t>
            </a:r>
            <a:endParaRPr lang="ru-RU" sz="2000" b="1" dirty="0">
              <a:ea typeface="Times New Roman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24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Сұрақтары- қанша? Неше?</a:t>
            </a:r>
            <a:endParaRPr lang="ru-RU" sz="2000" b="1" dirty="0">
              <a:ea typeface="Times New Roman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24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Есептік – нақты санын білдіреді.</a:t>
            </a:r>
            <a:endParaRPr lang="ru-RU" sz="2000" b="1" dirty="0">
              <a:ea typeface="Times New Roman"/>
              <a:cs typeface="Times New Roman"/>
            </a:endParaRPr>
          </a:p>
          <a:p>
            <a:r>
              <a:rPr lang="kk-KZ" sz="2400" b="1" i="1" dirty="0">
                <a:solidFill>
                  <a:srgbClr val="000000"/>
                </a:solidFill>
                <a:latin typeface="Times New Roman"/>
                <a:ea typeface="Times New Roman"/>
              </a:rPr>
              <a:t>Реттік – қатарын білдіреді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0993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9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260648"/>
            <a:ext cx="78488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Қорытындылау</a:t>
            </a:r>
          </a:p>
          <a:p>
            <a:endParaRPr lang="kk-KZ" sz="40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40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Тест тапсырмалары</a:t>
            </a:r>
            <a:endParaRPr lang="kk-KZ" sz="40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3700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35" y="329622"/>
            <a:ext cx="2592288" cy="2451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5" y="260648"/>
            <a:ext cx="2520280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60648"/>
            <a:ext cx="2479487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04" y="4149080"/>
            <a:ext cx="2732419" cy="2286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5" y="4149080"/>
            <a:ext cx="2592287" cy="2243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207411"/>
            <a:ext cx="2483768" cy="2126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74566" y="3212976"/>
            <a:ext cx="6353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Ашық сабақтан көріністер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9922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87624" y="1484784"/>
            <a:ext cx="72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Назарларыңызға үлкен рахмет!!!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8776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0501" y="2939557"/>
            <a:ext cx="2462997" cy="1847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67917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19687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ownloads\Без названия (1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11560" y="445314"/>
            <a:ext cx="741682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Сабақ    мақсаты</a:t>
            </a:r>
          </a:p>
          <a:p>
            <a:pPr algn="ctr"/>
            <a:endParaRPr lang="kk-KZ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4000" b="1" i="1" dirty="0" smtClean="0">
                <a:latin typeface="Times New Roman"/>
                <a:ea typeface="Times New Roman"/>
              </a:rPr>
              <a:t>4.1.1.1 </a:t>
            </a:r>
            <a:r>
              <a:rPr lang="kk-KZ" sz="4000" b="1" i="1" dirty="0">
                <a:latin typeface="Times New Roman"/>
                <a:ea typeface="Times New Roman"/>
              </a:rPr>
              <a:t>тыңдаған материал бойынша негізгі тұсын белгілеп алу және солардың негізінде мәтіннің мазмұнын айту</a:t>
            </a:r>
            <a:endParaRPr lang="kk-KZ" sz="40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kk-KZ" sz="40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56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ownloads\Без названия (1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332656"/>
            <a:ext cx="590465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Ұйымдастыру кезеңі</a:t>
            </a:r>
          </a:p>
          <a:p>
            <a:endParaRPr lang="kk-KZ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3200" b="1" dirty="0" smtClean="0">
                <a:latin typeface="Times New Roman" pitchFamily="18" charset="0"/>
                <a:cs typeface="Times New Roman" pitchFamily="18" charset="0"/>
              </a:rPr>
              <a:t>Біз қандаймыз, қандаймыз,</a:t>
            </a:r>
          </a:p>
          <a:p>
            <a:r>
              <a:rPr lang="kk-KZ" sz="3200" b="1" dirty="0" smtClean="0">
                <a:latin typeface="Times New Roman" pitchFamily="18" charset="0"/>
                <a:cs typeface="Times New Roman" pitchFamily="18" charset="0"/>
              </a:rPr>
              <a:t>Шұғылалы таңдаймыз.</a:t>
            </a:r>
          </a:p>
          <a:p>
            <a:r>
              <a:rPr lang="kk-KZ" sz="3200" b="1" dirty="0" smtClean="0">
                <a:latin typeface="Times New Roman" pitchFamily="18" charset="0"/>
                <a:cs typeface="Times New Roman" pitchFamily="18" charset="0"/>
              </a:rPr>
              <a:t>Күлімдеген күндейміз,</a:t>
            </a:r>
          </a:p>
          <a:p>
            <a:r>
              <a:rPr lang="kk-KZ" sz="3200" b="1" dirty="0" smtClean="0">
                <a:latin typeface="Times New Roman" pitchFamily="18" charset="0"/>
                <a:cs typeface="Times New Roman" pitchFamily="18" charset="0"/>
              </a:rPr>
              <a:t>Еш уайымды білмейміз.</a:t>
            </a:r>
          </a:p>
          <a:p>
            <a:endParaRPr lang="kk-KZ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1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ownloads\Без названия (1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59632" y="469239"/>
            <a:ext cx="7416824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Үй тапсырмасы</a:t>
            </a:r>
          </a:p>
          <a:p>
            <a:r>
              <a:rPr lang="kk-KZ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«Кір жайғыш» әдісі</a:t>
            </a:r>
          </a:p>
          <a:p>
            <a:pPr>
              <a:spcAft>
                <a:spcPts val="0"/>
              </a:spcAft>
              <a:tabLst>
                <a:tab pos="133350" algn="l"/>
              </a:tabLst>
            </a:pPr>
            <a:r>
              <a:rPr lang="kk-KZ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600" b="1" dirty="0">
                <a:solidFill>
                  <a:srgbClr val="000000"/>
                </a:solidFill>
                <a:latin typeface="Times New Roman"/>
                <a:ea typeface="Times New Roman"/>
              </a:rPr>
              <a:t>- Сан есім дегеніміз не? (д)</a:t>
            </a:r>
            <a:endParaRPr lang="ru-RU" sz="36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33350" algn="l"/>
              </a:tabLst>
            </a:pPr>
            <a:r>
              <a:rPr lang="kk-KZ" sz="3600" b="1" dirty="0">
                <a:solidFill>
                  <a:srgbClr val="000000"/>
                </a:solidFill>
                <a:latin typeface="Times New Roman"/>
                <a:ea typeface="Times New Roman"/>
              </a:rPr>
              <a:t>-</a:t>
            </a:r>
            <a:r>
              <a:rPr lang="kk-KZ" sz="3600" b="1" dirty="0">
                <a:latin typeface="Times New Roman"/>
                <a:ea typeface="Times New Roman"/>
              </a:rPr>
              <a:t> Реттік сан есімді қалай анықтаймыз?</a:t>
            </a:r>
            <a:r>
              <a:rPr lang="kk-KZ" sz="3600" b="1" dirty="0">
                <a:solidFill>
                  <a:srgbClr val="000000"/>
                </a:solidFill>
                <a:latin typeface="Times New Roman"/>
                <a:ea typeface="Times New Roman"/>
              </a:rPr>
              <a:t> (а)</a:t>
            </a:r>
            <a:endParaRPr lang="ru-RU" sz="36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33350" algn="l"/>
              </a:tabLst>
            </a:pPr>
            <a:r>
              <a:rPr lang="kk-KZ" sz="3600" b="1" dirty="0">
                <a:latin typeface="Times New Roman"/>
                <a:ea typeface="Times New Roman"/>
              </a:rPr>
              <a:t>- Реттік сан есімдерге мысалдар келтіріңдер. (р)</a:t>
            </a:r>
            <a:endParaRPr lang="ru-RU" sz="36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33350" algn="l"/>
              </a:tabLst>
            </a:pPr>
            <a:r>
              <a:rPr lang="kk-KZ" sz="3600" b="1" dirty="0">
                <a:solidFill>
                  <a:srgbClr val="000000"/>
                </a:solidFill>
                <a:latin typeface="Times New Roman"/>
                <a:ea typeface="Times New Roman"/>
              </a:rPr>
              <a:t>-</a:t>
            </a:r>
            <a:r>
              <a:rPr lang="kk-KZ" sz="3600" b="1" dirty="0">
                <a:latin typeface="Times New Roman"/>
                <a:ea typeface="Times New Roman"/>
              </a:rPr>
              <a:t> Есептік сан есімдерге мысалдар келтіріңдер. (а)</a:t>
            </a:r>
            <a:endParaRPr lang="ru-RU" sz="36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33350" algn="l"/>
              </a:tabLst>
            </a:pPr>
            <a:r>
              <a:rPr lang="kk-KZ" sz="3600" b="1" dirty="0">
                <a:latin typeface="Times New Roman"/>
                <a:ea typeface="Times New Roman"/>
              </a:rPr>
              <a:t>- Синоним дегеніміз не?</a:t>
            </a:r>
            <a:r>
              <a:rPr lang="kk-KZ" sz="3600" b="1" dirty="0">
                <a:solidFill>
                  <a:srgbClr val="000000"/>
                </a:solidFill>
                <a:latin typeface="Times New Roman"/>
                <a:ea typeface="Times New Roman"/>
              </a:rPr>
              <a:t> (</a:t>
            </a:r>
            <a:r>
              <a:rPr lang="kk-KZ" sz="3600" b="1" dirty="0">
                <a:latin typeface="Times New Roman"/>
                <a:ea typeface="Times New Roman"/>
              </a:rPr>
              <a:t>к)</a:t>
            </a:r>
            <a:endParaRPr lang="ru-RU" sz="3600" b="1" dirty="0">
              <a:latin typeface="Times New Roman"/>
              <a:ea typeface="Times New Roman"/>
            </a:endParaRPr>
          </a:p>
          <a:p>
            <a:endParaRPr lang="kk-KZ" sz="36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86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ownloads\Без названия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547664" y="620688"/>
            <a:ext cx="662473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33350" algn="l"/>
              </a:tabLst>
            </a:pPr>
            <a:r>
              <a:rPr lang="kk-KZ" sz="2800" b="1" dirty="0">
                <a:latin typeface="Times New Roman"/>
                <a:ea typeface="Times New Roman"/>
              </a:rPr>
              <a:t>- Есептік сан есімді қалай анықтаймыз?</a:t>
            </a:r>
            <a:r>
              <a:rPr lang="kk-KZ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(</a:t>
            </a:r>
            <a:r>
              <a:rPr lang="kk-KZ" sz="2800" b="1" dirty="0">
                <a:latin typeface="Times New Roman"/>
                <a:ea typeface="Times New Roman"/>
              </a:rPr>
              <a:t>ү)</a:t>
            </a:r>
            <a:endParaRPr lang="ru-RU" sz="28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33350" algn="l"/>
              </a:tabLst>
            </a:pPr>
            <a:r>
              <a:rPr lang="kk-KZ" sz="2800" b="1" dirty="0">
                <a:latin typeface="Times New Roman"/>
                <a:ea typeface="Times New Roman"/>
              </a:rPr>
              <a:t>- Сан есімдердің сұрақтары қандай?</a:t>
            </a:r>
            <a:r>
              <a:rPr lang="kk-KZ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(</a:t>
            </a:r>
            <a:r>
              <a:rPr lang="kk-KZ" sz="2800" b="1" dirty="0">
                <a:latin typeface="Times New Roman"/>
                <a:ea typeface="Times New Roman"/>
              </a:rPr>
              <a:t>р)</a:t>
            </a:r>
            <a:endParaRPr lang="ru-RU" sz="28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33350" algn="l"/>
              </a:tabLst>
            </a:pPr>
            <a:r>
              <a:rPr lang="kk-KZ" sz="2800" b="1" dirty="0">
                <a:latin typeface="Times New Roman"/>
                <a:ea typeface="Times New Roman"/>
              </a:rPr>
              <a:t>- Сан есімдердің ішінен реттік сан есімдерді ата. </a:t>
            </a:r>
            <a:r>
              <a:rPr lang="kk-KZ" sz="2800" b="1" i="1" dirty="0">
                <a:latin typeface="Times New Roman"/>
                <a:ea typeface="Times New Roman"/>
              </a:rPr>
              <a:t>Бесінші, алты, қырық бес, тоқсан тоғызыншы</a:t>
            </a:r>
            <a:r>
              <a:rPr lang="kk-KZ" sz="2800" b="1" dirty="0">
                <a:latin typeface="Times New Roman"/>
                <a:ea typeface="Times New Roman"/>
              </a:rPr>
              <a:t>.</a:t>
            </a:r>
            <a:r>
              <a:rPr lang="kk-KZ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(д</a:t>
            </a:r>
            <a:r>
              <a:rPr lang="kk-KZ" sz="2800" b="1" dirty="0">
                <a:latin typeface="Times New Roman"/>
                <a:ea typeface="Times New Roman"/>
              </a:rPr>
              <a:t>)</a:t>
            </a:r>
            <a:endParaRPr lang="ru-RU" sz="28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33350" algn="l"/>
              </a:tabLst>
            </a:pPr>
            <a:r>
              <a:rPr lang="kk-KZ" sz="2800" b="1" dirty="0">
                <a:latin typeface="Times New Roman"/>
                <a:ea typeface="Times New Roman"/>
              </a:rPr>
              <a:t>- Сан есімдердің ішінен есептік сан есімдерді ата. </a:t>
            </a:r>
            <a:r>
              <a:rPr lang="kk-KZ" sz="2800" b="1" i="1" dirty="0">
                <a:latin typeface="Times New Roman"/>
                <a:ea typeface="Times New Roman"/>
              </a:rPr>
              <a:t>Сегізінші, алпыс алты, қырық бесінші, тоғыз</a:t>
            </a:r>
            <a:r>
              <a:rPr lang="kk-KZ" sz="2800" b="1" dirty="0">
                <a:latin typeface="Times New Roman"/>
                <a:ea typeface="Times New Roman"/>
              </a:rPr>
              <a:t>.</a:t>
            </a:r>
            <a:r>
              <a:rPr lang="kk-KZ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 (</a:t>
            </a:r>
            <a:r>
              <a:rPr lang="kk-KZ" sz="2800" b="1" dirty="0">
                <a:latin typeface="Times New Roman"/>
                <a:ea typeface="Times New Roman"/>
              </a:rPr>
              <a:t>е)</a:t>
            </a:r>
            <a:endParaRPr lang="ru-RU" sz="28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33350" algn="l"/>
              </a:tabLst>
            </a:pPr>
            <a:r>
              <a:rPr lang="kk-KZ" sz="2800" b="1" dirty="0">
                <a:latin typeface="Times New Roman"/>
                <a:ea typeface="Times New Roman"/>
              </a:rPr>
              <a:t>- Жеті септікті ата?</a:t>
            </a:r>
            <a:r>
              <a:rPr lang="kk-KZ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(</a:t>
            </a:r>
            <a:r>
              <a:rPr lang="kk-KZ" sz="2800" b="1" dirty="0">
                <a:latin typeface="Times New Roman"/>
                <a:ea typeface="Times New Roman"/>
              </a:rPr>
              <a:t>л)</a:t>
            </a:r>
            <a:endParaRPr lang="ru-RU" sz="28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33350" algn="l"/>
              </a:tabLst>
            </a:pPr>
            <a:r>
              <a:rPr lang="kk-KZ" sz="2800" b="1" dirty="0">
                <a:latin typeface="Times New Roman"/>
                <a:ea typeface="Times New Roman"/>
              </a:rPr>
              <a:t>- Қарлығаш сөзін септе</a:t>
            </a:r>
            <a:r>
              <a:rPr lang="kk-KZ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(і</a:t>
            </a:r>
            <a:r>
              <a:rPr lang="kk-KZ" sz="2800" b="1" dirty="0">
                <a:latin typeface="Times New Roman"/>
                <a:ea typeface="Times New Roman"/>
              </a:rPr>
              <a:t>)</a:t>
            </a:r>
            <a:endParaRPr lang="ru-RU" sz="2800" b="1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31061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ownloads\Без названия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5429" y="26003"/>
            <a:ext cx="8784976" cy="5822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3200" b="1" dirty="0">
                <a:latin typeface="Times New Roman"/>
                <a:ea typeface="Times New Roman"/>
                <a:cs typeface="Times New Roman"/>
              </a:rPr>
              <a:t>54-жаттығу.</a:t>
            </a:r>
            <a:endParaRPr lang="ru-RU" sz="2800" dirty="0">
              <a:ea typeface="Times New Roman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3200" b="1" dirty="0">
                <a:latin typeface="Times New Roman"/>
                <a:ea typeface="Times New Roman"/>
                <a:cs typeface="Times New Roman"/>
              </a:rPr>
              <a:t>Мәтінді тыңдаңдар.</a:t>
            </a:r>
            <a:endParaRPr lang="ru-RU" sz="2800" b="1" dirty="0">
              <a:ea typeface="Times New Roman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3200" b="1" dirty="0">
                <a:latin typeface="Times New Roman"/>
                <a:ea typeface="Times New Roman"/>
                <a:cs typeface="Times New Roman"/>
              </a:rPr>
              <a:t>Негізгі тұстарын белгілеп, сол бойынша мазмұндаңдар</a:t>
            </a:r>
            <a:r>
              <a:rPr lang="kk-KZ" sz="3200" b="1" dirty="0" smtClean="0">
                <a:latin typeface="Times New Roman"/>
                <a:ea typeface="Times New Roman"/>
                <a:cs typeface="Times New Roman"/>
              </a:rPr>
              <a:t>. </a:t>
            </a:r>
            <a:r>
              <a:rPr lang="kk-KZ" sz="3200" b="1" dirty="0">
                <a:latin typeface="Times New Roman"/>
                <a:ea typeface="Times New Roman"/>
                <a:cs typeface="Times New Roman"/>
              </a:rPr>
              <a:t>Наурыз мерекесі туралы сұрау.</a:t>
            </a:r>
            <a:endParaRPr lang="ru-RU" sz="2800" b="1" dirty="0">
              <a:ea typeface="Times New Roman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3200" b="1" dirty="0">
                <a:latin typeface="Times New Roman"/>
                <a:ea typeface="Times New Roman"/>
                <a:cs typeface="Times New Roman"/>
              </a:rPr>
              <a:t>Мәтіннен сан есімдерді тауып, сұрақ қойыңдар</a:t>
            </a:r>
            <a:r>
              <a:rPr lang="kk-KZ" sz="3200" b="1" dirty="0" smtClean="0">
                <a:latin typeface="Times New Roman"/>
                <a:ea typeface="Times New Roman"/>
                <a:cs typeface="Times New Roman"/>
              </a:rPr>
              <a:t>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3200" b="1" i="1" dirty="0">
                <a:latin typeface="Times New Roman"/>
                <a:ea typeface="Times New Roman"/>
                <a:cs typeface="Times New Roman"/>
              </a:rPr>
              <a:t>Сан есімдер: бір, екі, жиырма екі, жиырма үш,  </a:t>
            </a:r>
            <a:endParaRPr lang="ru-RU" sz="2800" b="1" dirty="0">
              <a:ea typeface="Times New Roman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3200" b="1" i="1" dirty="0">
                <a:latin typeface="Times New Roman"/>
                <a:ea typeface="Times New Roman"/>
                <a:cs typeface="Times New Roman"/>
              </a:rPr>
              <a:t>Екі </a:t>
            </a:r>
            <a:r>
              <a:rPr lang="kk-KZ" sz="3200" b="1" dirty="0">
                <a:latin typeface="Times New Roman"/>
                <a:ea typeface="Times New Roman"/>
                <a:cs typeface="Times New Roman"/>
              </a:rPr>
              <a:t>және</a:t>
            </a:r>
            <a:r>
              <a:rPr lang="kk-KZ" sz="3200" b="1" i="1" dirty="0">
                <a:latin typeface="Times New Roman"/>
                <a:ea typeface="Times New Roman"/>
                <a:cs typeface="Times New Roman"/>
              </a:rPr>
              <a:t> жиырма екі</a:t>
            </a:r>
            <a:r>
              <a:rPr lang="kk-KZ" sz="3200" b="1" dirty="0">
                <a:latin typeface="Times New Roman"/>
                <a:ea typeface="Times New Roman"/>
                <a:cs typeface="Times New Roman"/>
              </a:rPr>
              <a:t> сан есімдерін салыстырыңдар. әрқайсысында сөз саны бірдей ме?</a:t>
            </a:r>
            <a:endParaRPr lang="ru-RU" sz="2800" b="1" dirty="0">
              <a:ea typeface="Times New Roman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800" b="1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745064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Ө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9650886"/>
              </p:ext>
            </p:extLst>
          </p:nvPr>
        </p:nvGraphicFramePr>
        <p:xfrm>
          <a:off x="539552" y="3284984"/>
          <a:ext cx="82296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194" name="Picture 2" descr="C:\Users\USER\Downloads\Без названия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372367"/>
            <a:ext cx="799288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32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kk-KZ" sz="3200" b="1" i="1" baseline="-25000" dirty="0">
              <a:latin typeface="Times New Roman" pitchFamily="18" charset="0"/>
              <a:cs typeface="Times New Roman" pitchFamily="18" charset="0"/>
            </a:endParaRPr>
          </a:p>
          <a:p>
            <a:endParaRPr lang="kk-KZ" sz="3200" b="1" i="1" baseline="-25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sz="3200" b="1" i="1" baseline="-25000" dirty="0">
              <a:latin typeface="Times New Roman" pitchFamily="18" charset="0"/>
              <a:cs typeface="Times New Roman" pitchFamily="18" charset="0"/>
            </a:endParaRPr>
          </a:p>
          <a:p>
            <a:endParaRPr lang="kk-KZ" sz="3200" b="1" i="1" baseline="-25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C:\Users\USER\Downloads\img_user_file_58b7cc02c0964_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036496" cy="6288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99500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60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39049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41532"/>
            <a:ext cx="6984776" cy="5592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</a:p>
          <a:p>
            <a:pPr algn="ctr"/>
            <a:r>
              <a:rPr lang="kk-KZ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Дәптермен жұмыс</a:t>
            </a:r>
            <a:endParaRPr lang="kk-KZ" sz="3200" b="1" dirty="0">
              <a:latin typeface="Times New Roman" pitchFamily="18" charset="0"/>
              <a:cs typeface="Times New Roman" pitchFamily="18" charset="0"/>
            </a:endParaRPr>
          </a:p>
          <a:p>
            <a:endParaRPr lang="kk-KZ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56- жаттығу</a:t>
            </a:r>
            <a:endParaRPr lang="ru-RU" sz="2000" dirty="0">
              <a:ea typeface="Times New Roman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Берілген сан есімдерді сөзбен жазып, олардың дара немесе күрделі екенін дәлелдеу.</a:t>
            </a:r>
            <a:endParaRPr lang="ru-RU" sz="2000" dirty="0">
              <a:ea typeface="Times New Roman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Жеті- дара өйткені ол бір саннан тұр.</a:t>
            </a:r>
            <a:endParaRPr lang="ru-RU" sz="2000" dirty="0">
              <a:ea typeface="Times New Roman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Он бір- күрделі , өйткені ол 10 және 1 сандарының қосылуынан жасалған.</a:t>
            </a:r>
            <a:endParaRPr lang="ru-RU" sz="2000" dirty="0">
              <a:ea typeface="Times New Roman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2400" b="1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000" dirty="0">
              <a:ea typeface="Times New Roman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2400" b="1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000" dirty="0">
              <a:ea typeface="Times New Roman"/>
              <a:cs typeface="Times New Roman"/>
            </a:endParaRPr>
          </a:p>
          <a:p>
            <a:endParaRPr lang="kk-KZ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kk-KZ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0700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351</Words>
  <Application>Microsoft Office PowerPoint</Application>
  <PresentationFormat>Экран (4:3)</PresentationFormat>
  <Paragraphs>70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Ө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22</cp:revision>
  <dcterms:created xsi:type="dcterms:W3CDTF">2022-11-15T13:52:45Z</dcterms:created>
  <dcterms:modified xsi:type="dcterms:W3CDTF">2023-04-20T16:20:31Z</dcterms:modified>
</cp:coreProperties>
</file>